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24207332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24207332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top of that, our ViT model runs </a:t>
            </a:r>
            <a:r>
              <a:rPr b="1" lang="en"/>
              <a:t>more than</a:t>
            </a:r>
            <a:r>
              <a:rPr lang="en"/>
              <a:t> </a:t>
            </a:r>
            <a:r>
              <a:rPr lang="en"/>
              <a:t>two times faster than the SOTA in practice, as shown in the </a:t>
            </a:r>
            <a:r>
              <a:rPr lang="en"/>
              <a:t>figure</a:t>
            </a:r>
            <a:r>
              <a:rPr lang="en"/>
              <a:t>. We provided a t</a:t>
            </a:r>
            <a:r>
              <a:rPr lang="en"/>
              <a:t>ime complexity analysis, shown in the chart, of why our method runs faster </a:t>
            </a:r>
            <a:r>
              <a:rPr lang="en"/>
              <a:t>from</a:t>
            </a:r>
            <a:r>
              <a:rPr lang="en"/>
              <a:t> a </a:t>
            </a:r>
            <a:r>
              <a:rPr lang="en"/>
              <a:t>theoretical</a:t>
            </a:r>
            <a:r>
              <a:rPr lang="en"/>
              <a:t> perspective. Faster inference speed can be really helpful for facial </a:t>
            </a:r>
            <a:r>
              <a:rPr lang="en"/>
              <a:t>recognition applications</a:t>
            </a:r>
            <a:r>
              <a:rPr lang="en"/>
              <a:t> in the real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24207332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24207332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 also showed a good </a:t>
            </a:r>
            <a:r>
              <a:rPr lang="en"/>
              <a:t>explainability</a:t>
            </a:r>
            <a:r>
              <a:rPr lang="en"/>
              <a:t>. We visualized the attention heatmap using the method of Chefer and conducted a user study of 21 participants. We find that users without any model explanation score an average accuracy of 54.60%, and this number jumps up to 73.97% when users are provided with the heatmap from our model.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24207332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24207332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a344efd5b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a344efd5b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As we know, the face identification (FI) technology takes an important role in the real world, including law enforcement [</a:t>
            </a:r>
            <a:r>
              <a:rPr lang="en" sz="1000">
                <a:solidFill>
                  <a:srgbClr val="00FF00"/>
                </a:solidFill>
              </a:rPr>
              <a:t>18</a:t>
            </a:r>
            <a:r>
              <a:rPr lang="en" sz="1000">
                <a:solidFill>
                  <a:schemeClr val="dk1"/>
                </a:solidFill>
              </a:rPr>
              <a:t>, </a:t>
            </a:r>
            <a:r>
              <a:rPr lang="en" sz="1000">
                <a:solidFill>
                  <a:srgbClr val="00FF00"/>
                </a:solidFill>
              </a:rPr>
              <a:t>43</a:t>
            </a:r>
            <a:r>
              <a:rPr lang="en" sz="1000">
                <a:solidFill>
                  <a:schemeClr val="dk1"/>
                </a:solidFill>
              </a:rPr>
              <a:t>, </a:t>
            </a:r>
            <a:r>
              <a:rPr lang="en" sz="1000">
                <a:solidFill>
                  <a:srgbClr val="00FF00"/>
                </a:solidFill>
              </a:rPr>
              <a:t>44</a:t>
            </a:r>
            <a:r>
              <a:rPr lang="en" sz="1000">
                <a:solidFill>
                  <a:schemeClr val="dk1"/>
                </a:solidFill>
              </a:rPr>
              <a:t>], private businesses [</a:t>
            </a:r>
            <a:r>
              <a:rPr lang="en" sz="1000">
                <a:solidFill>
                  <a:srgbClr val="00FF00"/>
                </a:solidFill>
              </a:rPr>
              <a:t>2</a:t>
            </a:r>
            <a:r>
              <a:rPr lang="en" sz="1000">
                <a:solidFill>
                  <a:schemeClr val="dk1"/>
                </a:solidFill>
              </a:rPr>
              <a:t>], smartphones [</a:t>
            </a:r>
            <a:r>
              <a:rPr lang="en" sz="1000">
                <a:solidFill>
                  <a:srgbClr val="00FF00"/>
                </a:solidFill>
              </a:rPr>
              <a:t>19</a:t>
            </a:r>
            <a:r>
              <a:rPr lang="en" sz="1000">
                <a:solidFill>
                  <a:schemeClr val="dk1"/>
                </a:solidFill>
              </a:rPr>
              <a:t>], and so on.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a344efd5b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a344efd5b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research problem can be formulated as, to identify a person in a query image by ranking all gallery images based on their pairwise similarity.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Unfortunately, image inputs are not always obtained in ideal conditions and sometimes we have faces with masks, sunglasses, or other adversarial components. The accuracy can drop sharply from 98% to only 40% </a:t>
            </a:r>
            <a:r>
              <a:rPr lang="en">
                <a:solidFill>
                  <a:schemeClr val="dk1"/>
                </a:solidFill>
              </a:rPr>
              <a:t>for such out-of-distribution data (OOD).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a24207332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a24207332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deep learning approaches typically adopt a CNN architecture to extract features explicitly and then use metric learning methods. For example, the recent SOTA, DeepFace-EMD, used the Earth Mover’s Distance to obtain cross-image information from CNN outputs.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2511fd0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2511fd0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paper, we propose a novel ViT architecture. It takes in patch embeddings from a pre-trained CNN, ArcFace [12]. The Transformer encoder consists of a block of a multi-headed self-attention (MSA) layer and an MLP layer.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the architecture graph, the blue little parts are extra learnable embeddings, or CLS. And the pink and grey ones are just part of the typical transformer </a:t>
            </a:r>
            <a:r>
              <a:rPr lang="en"/>
              <a:t>structure</a:t>
            </a:r>
            <a:r>
              <a:rPr lang="en"/>
              <a:t>. </a:t>
            </a:r>
            <a:r>
              <a:rPr lang="en">
                <a:solidFill>
                  <a:schemeClr val="dk1"/>
                </a:solidFill>
              </a:rPr>
              <a:t>The layers</a:t>
            </a:r>
            <a:r>
              <a:rPr lang="en">
                <a:solidFill>
                  <a:schemeClr val="dk1"/>
                </a:solidFill>
              </a:rPr>
              <a:t> of the Transformer encoder contain both self-attention and cross-attention from 2 input images.</a:t>
            </a:r>
            <a:r>
              <a:rPr lang="en"/>
              <a:t> </a:t>
            </a:r>
            <a:r>
              <a:rPr lang="en"/>
              <a:t>After</a:t>
            </a:r>
            <a:r>
              <a:rPr lang="en"/>
              <a:t> that, </a:t>
            </a:r>
            <a:r>
              <a:rPr lang="en"/>
              <a:t>the patch embeddings of the input images go through two linear layers.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top of the graph, similar to some previous methods, we use the ArcFace as our loss function [12] to separate and learn cross-image margins to their corresponding labels.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2511fd0e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2511fd0e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more information on our formulation, welcome to check our original paper.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2511fd0e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2511fd0e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24207332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24207332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running the main experiments, we</a:t>
            </a:r>
            <a:r>
              <a:rPr lang="en"/>
              <a:t> conducted two ablation studies for model understanding and parameter selection. (1) Cross-attention 2-image vs. no-cross-attention 1-image, for both in-distribution data and OOD. and (2) 2-output linear vs. 1-output [CLS], both </a:t>
            </a:r>
            <a:r>
              <a:rPr lang="en">
                <a:solidFill>
                  <a:schemeClr val="dk1"/>
                </a:solidFill>
              </a:rPr>
              <a:t>with cross-attention.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show that, for the 1st study, the cross-attention 2-image performs better, whereas for the 2nd study, the 2-output linear performs better.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Then we selected the best settings from our ablation studies and trained our model on the popular CASIA Webface [58] dataset.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24207332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24207332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comes our main results. </a:t>
            </a:r>
            <a:r>
              <a:rPr lang="en"/>
              <a:t>First, w</a:t>
            </a:r>
            <a:r>
              <a:rPr lang="en"/>
              <a:t>e achieved comparable performance to the SOTA DeepFace EMD, with an accuracy of 73.97%.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hyperlink" Target="https://arxiv.org/abs/2311.02803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8839202" cy="2715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Faster Inference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b="26324" l="0" r="0" t="0"/>
          <a:stretch/>
        </p:blipFill>
        <p:spPr>
          <a:xfrm>
            <a:off x="419425" y="1713662"/>
            <a:ext cx="4333575" cy="2423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153" y="2040650"/>
            <a:ext cx="4333575" cy="206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More Explainable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b="25964" l="0" r="0" t="0"/>
          <a:stretch/>
        </p:blipFill>
        <p:spPr>
          <a:xfrm>
            <a:off x="95125" y="933800"/>
            <a:ext cx="8685276" cy="20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2057594" y="3377500"/>
            <a:ext cx="1632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54.60</a:t>
            </a: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explanation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5584001" y="3377500"/>
            <a:ext cx="2057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73.97</a:t>
            </a: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H2L explanation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3"/>
          <p:cNvSpPr/>
          <p:nvPr/>
        </p:nvSpPr>
        <p:spPr>
          <a:xfrm>
            <a:off x="4104600" y="3760550"/>
            <a:ext cx="934800" cy="37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our knowledge, our work is the first to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explore the design space of ViTs for the facial identification problems on out-of-distribution data;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compare ViT-based and EMD-based image similarity approaches; and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study how visual explanations improve human accuracy in face verification.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8878" y="2238781"/>
            <a:ext cx="10058401" cy="420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8879" y="-20548"/>
            <a:ext cx="4758756" cy="351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3365" y="-61643"/>
            <a:ext cx="6245475" cy="3106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68" name="Google Shape;68;p15"/>
          <p:cNvPicPr preferRelativeResize="0"/>
          <p:nvPr/>
        </p:nvPicPr>
        <p:blipFill rotWithShape="1">
          <a:blip r:embed="rId3">
            <a:alphaModFix/>
          </a:blip>
          <a:srcRect b="2750" l="38051" r="28157" t="20214"/>
          <a:stretch/>
        </p:blipFill>
        <p:spPr>
          <a:xfrm>
            <a:off x="447890" y="975700"/>
            <a:ext cx="2192703" cy="380054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758103" y="2728195"/>
            <a:ext cx="11133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98.41%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P@1 on LFW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" name="Google Shape;70;p15"/>
          <p:cNvGrpSpPr/>
          <p:nvPr/>
        </p:nvGrpSpPr>
        <p:grpSpPr>
          <a:xfrm>
            <a:off x="1719088" y="979637"/>
            <a:ext cx="3624224" cy="3791634"/>
            <a:chOff x="1498628" y="-1424"/>
            <a:chExt cx="4572000" cy="4783189"/>
          </a:xfrm>
        </p:grpSpPr>
        <p:grpSp>
          <p:nvGrpSpPr>
            <p:cNvPr id="71" name="Google Shape;71;p15"/>
            <p:cNvGrpSpPr/>
            <p:nvPr/>
          </p:nvGrpSpPr>
          <p:grpSpPr>
            <a:xfrm>
              <a:off x="2921774" y="-1424"/>
              <a:ext cx="2352372" cy="4783189"/>
              <a:chOff x="2921774" y="-1424"/>
              <a:chExt cx="2352372" cy="4783189"/>
            </a:xfrm>
          </p:grpSpPr>
          <p:pic>
            <p:nvPicPr>
              <p:cNvPr descr="Graphical user interface, application&#10;&#10;Description automatically generated" id="72" name="Google Shape;72;p15"/>
              <p:cNvPicPr preferRelativeResize="0"/>
              <p:nvPr/>
            </p:nvPicPr>
            <p:blipFill rotWithShape="1">
              <a:blip r:embed="rId4">
                <a:alphaModFix/>
              </a:blip>
              <a:srcRect b="2859" l="49035" r="28155" t="20476"/>
              <a:stretch/>
            </p:blipFill>
            <p:spPr>
              <a:xfrm>
                <a:off x="3406941" y="-1424"/>
                <a:ext cx="1867205" cy="47716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" name="Google Shape;73;p15"/>
              <p:cNvSpPr txBox="1"/>
              <p:nvPr/>
            </p:nvSpPr>
            <p:spPr>
              <a:xfrm>
                <a:off x="2921774" y="2179865"/>
                <a:ext cx="1412700" cy="26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" sz="2800" u="none" cap="none" strike="noStrike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39.79%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P@1 on MLFW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" name="Google Shape;74;p15"/>
            <p:cNvSpPr/>
            <p:nvPr/>
          </p:nvSpPr>
          <p:spPr>
            <a:xfrm>
              <a:off x="1498628" y="1139276"/>
              <a:ext cx="4572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Masked</a:t>
              </a: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</p:grp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6612" y="1102125"/>
            <a:ext cx="3875677" cy="310444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5062650" y="4130375"/>
            <a:ext cx="366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Image source: https://paperswithcode.com/dataset/rof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66698" l="9725" r="6220" t="5003"/>
          <a:stretch/>
        </p:blipFill>
        <p:spPr>
          <a:xfrm>
            <a:off x="1862325" y="1065275"/>
            <a:ext cx="5301549" cy="1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7072" l="0" r="0" t="41971"/>
          <a:stretch/>
        </p:blipFill>
        <p:spPr>
          <a:xfrm>
            <a:off x="1380224" y="2360125"/>
            <a:ext cx="6383550" cy="246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ViT-based Architecture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347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Input: patch embeddings from a pre-trained CNN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chemeClr val="dk1"/>
                </a:solidFill>
              </a:rPr>
              <a:t>ArcFace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The transformer encoder:  multi-headed self-attention and MLP layers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ArcFace loss to </a:t>
            </a:r>
            <a:r>
              <a:rPr lang="en">
                <a:solidFill>
                  <a:schemeClr val="dk1"/>
                </a:solidFill>
              </a:rPr>
              <a:t>separate</a:t>
            </a:r>
            <a:r>
              <a:rPr lang="en">
                <a:solidFill>
                  <a:schemeClr val="dk1"/>
                </a:solidFill>
              </a:rPr>
              <a:t> and learn cross-image margins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796" y="1076275"/>
            <a:ext cx="4965832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Formulation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75" y="1474975"/>
            <a:ext cx="4415645" cy="23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375" y="1495725"/>
            <a:ext cx="3750927" cy="258057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311700" y="4152500"/>
            <a:ext cx="3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https://arxiv.org/abs/2311.02803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Ablation Studies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85" y="1152476"/>
            <a:ext cx="7968567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Ablation Studies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24225" l="6764" r="7280" t="12702"/>
          <a:stretch/>
        </p:blipFill>
        <p:spPr>
          <a:xfrm>
            <a:off x="4450975" y="1491288"/>
            <a:ext cx="4340850" cy="195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 rotWithShape="1">
          <a:blip r:embed="rId4">
            <a:alphaModFix/>
          </a:blip>
          <a:srcRect b="36367" l="8333" r="3669" t="10618"/>
          <a:stretch/>
        </p:blipFill>
        <p:spPr>
          <a:xfrm>
            <a:off x="486250" y="1413575"/>
            <a:ext cx="3941575" cy="211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216238" y="3715275"/>
            <a:ext cx="2481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Cross-attention 2-image vs.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no cross-attention 1-image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5143600" y="3715275"/>
            <a:ext cx="2955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2-output linear vs. 1-output </a:t>
            </a:r>
            <a:r>
              <a:rPr i="1" lang="en">
                <a:solidFill>
                  <a:schemeClr val="dk1"/>
                </a:solidFill>
              </a:rPr>
              <a:t>[CLS]</a:t>
            </a:r>
            <a:r>
              <a:rPr lang="en">
                <a:solidFill>
                  <a:schemeClr val="dk1"/>
                </a:solidFill>
              </a:rPr>
              <a:t>, both with cross-attention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Comparable Accuracy to SOTA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50" y="2283025"/>
            <a:ext cx="4056702" cy="242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175" y="934350"/>
            <a:ext cx="4380924" cy="384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